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8"/>
  </p:notesMasterIdLst>
  <p:sldIdLst>
    <p:sldId id="256" r:id="rId2"/>
    <p:sldId id="298" r:id="rId3"/>
    <p:sldId id="257" r:id="rId4"/>
    <p:sldId id="258" r:id="rId5"/>
    <p:sldId id="259" r:id="rId6"/>
    <p:sldId id="265" r:id="rId7"/>
    <p:sldId id="260" r:id="rId8"/>
    <p:sldId id="285" r:id="rId9"/>
    <p:sldId id="261" r:id="rId10"/>
    <p:sldId id="262" r:id="rId11"/>
    <p:sldId id="299" r:id="rId12"/>
    <p:sldId id="263" r:id="rId13"/>
    <p:sldId id="264" r:id="rId14"/>
    <p:sldId id="300" r:id="rId15"/>
    <p:sldId id="266" r:id="rId16"/>
    <p:sldId id="267" r:id="rId17"/>
    <p:sldId id="286" r:id="rId18"/>
    <p:sldId id="268" r:id="rId19"/>
    <p:sldId id="269" r:id="rId20"/>
    <p:sldId id="270" r:id="rId21"/>
    <p:sldId id="271" r:id="rId22"/>
    <p:sldId id="301" r:id="rId23"/>
    <p:sldId id="272" r:id="rId24"/>
    <p:sldId id="273" r:id="rId25"/>
    <p:sldId id="287" r:id="rId26"/>
    <p:sldId id="274" r:id="rId27"/>
    <p:sldId id="275" r:id="rId28"/>
    <p:sldId id="276" r:id="rId29"/>
    <p:sldId id="277" r:id="rId30"/>
    <p:sldId id="282" r:id="rId31"/>
    <p:sldId id="278" r:id="rId32"/>
    <p:sldId id="290" r:id="rId33"/>
    <p:sldId id="279" r:id="rId34"/>
    <p:sldId id="280" r:id="rId35"/>
    <p:sldId id="281" r:id="rId36"/>
    <p:sldId id="283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302" r:id="rId45"/>
    <p:sldId id="303" r:id="rId46"/>
    <p:sldId id="304" r:id="rId4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71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974605-9C56-4A18-B885-C23C4CC9DD57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B4183D-E5D9-4F1D-9ADC-8D9857B313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В медицине –это осмотр части тела с помощью</a:t>
            </a:r>
            <a:r>
              <a:rPr lang="ru-RU" baseline="0" dirty="0"/>
              <a:t> рук или любые процедуры. В технике – действия с рычагами, производимые руками. Рычаги могут называться манипуляторами.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4183D-E5D9-4F1D-9ADC-8D9857B313FB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5800" y="1346947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85800" y="4282763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85800" y="1484779"/>
            <a:ext cx="7772400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234780" y="4107023"/>
            <a:ext cx="914400" cy="914400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59333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6400" b="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76F6F-8916-47C9-89E5-D9B8578EDB0E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5" y="6272785"/>
            <a:ext cx="474573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4280" y="4227195"/>
            <a:ext cx="895401" cy="640080"/>
          </a:xfrm>
        </p:spPr>
        <p:txBody>
          <a:bodyPr/>
          <a:lstStyle>
            <a:lvl1pPr>
              <a:defRPr sz="2800" b="1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3916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CD81A-0FA8-4C82-80B3-6941EDBF2861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754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>
            <a:lvl1pPr>
              <a:defRPr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2B859-BB93-4236-AF1E-0ED518110361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413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38950-D57F-422B-9D56-E6E032A3C8AB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805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6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85A9FFD-3968-4E1B-B6C8-35B97E9247CA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6099" y="6272784"/>
            <a:ext cx="4745736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33862" y="2430623"/>
            <a:ext cx="914400" cy="914400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50" y="2508607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944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2218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C9F04-09B0-4198-B787-B57539583E11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33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0793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0793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A7DF1-7C4D-4D75-90A9-13C465E8598C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911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0968641-9310-4E02-9671-CB220B2E9131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4197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A9F36-4ECF-46E2-9C20-6F2D30B554AF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516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CE2DD-5731-418D-8454-D3FC3CBF580D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9942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54AD0-6CDF-4E68-A9EE-78EAAC52BA3F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029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21408"/>
            <a:ext cx="7772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01BD55B-6259-47D7-B6DD-E84A3FD2059E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spc="-7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746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Психология манипуляции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727CA3"/>
              </a:buClr>
              <a:buSzPct val="76000"/>
              <a:buFont typeface="Wingdings 3"/>
              <a:buNone/>
              <a:tabLst/>
              <a:defRPr/>
            </a:pPr>
            <a:r>
              <a:rPr kumimoji="0" lang="ru-RU" sz="1700" b="1" i="0" u="none" strike="noStrike" kern="1200" cap="none" spc="0" normalizeH="0" baseline="0" noProof="0" dirty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Cambria" panose="02040503050406030204" pitchFamily="18" charset="0"/>
                <a:ea typeface="+mj-ea"/>
                <a:cs typeface="+mj-cs"/>
              </a:rPr>
              <a:t>Лектор: кандидат социологических наук, доцент Л.К. Качалов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Признаки манипуляции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sz="2800" dirty="0"/>
              <a:t>Побуждение</a:t>
            </a:r>
          </a:p>
          <a:p>
            <a:r>
              <a:rPr lang="ru-RU" sz="2800" dirty="0"/>
              <a:t>Игра на слабостях</a:t>
            </a:r>
          </a:p>
          <a:p>
            <a:r>
              <a:rPr lang="ru-RU" sz="2800" dirty="0"/>
              <a:t>Косвенное воздействие</a:t>
            </a:r>
          </a:p>
          <a:p>
            <a:r>
              <a:rPr lang="ru-RU" sz="2800" dirty="0"/>
              <a:t>Духовное воздействие</a:t>
            </a:r>
          </a:p>
          <a:p>
            <a:r>
              <a:rPr lang="ru-RU" sz="2800" dirty="0"/>
              <a:t>Программирование мыслей</a:t>
            </a:r>
          </a:p>
          <a:p>
            <a:r>
              <a:rPr lang="ru-RU" sz="2800" dirty="0"/>
              <a:t>Мастерство и сноровка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Общие признаки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AutoNum type="arabicParenR"/>
            </a:pPr>
            <a:endParaRPr lang="ru-RU" dirty="0"/>
          </a:p>
          <a:p>
            <a:pPr marL="624078" indent="-514350">
              <a:buAutoNum type="arabicParenR"/>
            </a:pPr>
            <a:r>
              <a:rPr lang="ru-RU" sz="2400" dirty="0"/>
              <a:t>Родовой признак – психологическое воздействие</a:t>
            </a:r>
          </a:p>
          <a:p>
            <a:pPr marL="624078" indent="-514350">
              <a:buAutoNum type="arabicParenR"/>
            </a:pPr>
            <a:r>
              <a:rPr lang="ru-RU" sz="2400" dirty="0"/>
              <a:t>Отношение к другому человеку как к средству</a:t>
            </a:r>
          </a:p>
          <a:p>
            <a:pPr marL="624078" indent="-514350">
              <a:buAutoNum type="arabicParenR"/>
            </a:pPr>
            <a:r>
              <a:rPr lang="ru-RU" sz="2400" dirty="0"/>
              <a:t>Стремление получить выигрыш</a:t>
            </a:r>
          </a:p>
          <a:p>
            <a:pPr marL="624078" indent="-514350">
              <a:buAutoNum type="arabicParenR"/>
            </a:pPr>
            <a:r>
              <a:rPr lang="ru-RU" sz="2400" dirty="0"/>
              <a:t>Скрытое воздействие</a:t>
            </a:r>
          </a:p>
          <a:p>
            <a:pPr marL="624078" indent="-514350">
              <a:buAutoNum type="arabicParenR"/>
            </a:pPr>
            <a:r>
              <a:rPr lang="ru-RU" sz="2400" dirty="0"/>
              <a:t>Использование (психологической) силы, игра на слабостях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Общее определение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  <a:p>
            <a:r>
              <a:rPr lang="ru-RU" sz="2800" dirty="0"/>
              <a:t>Манипуляция – это вид психологического воздействия, искусное исполнение которого ведёт к скрытому возбуждению у другого человека намерений, не совпадающих с его желаниями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Leonid\Мои документы\manipulacion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107136"/>
            <a:ext cx="4232512" cy="5389399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2.Предпосылки манипуляции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/>
              <a:t>Причины манипуляции:</a:t>
            </a:r>
          </a:p>
          <a:p>
            <a:pPr marL="624078" indent="-514350">
              <a:buAutoNum type="arabicParenR"/>
            </a:pPr>
            <a:r>
              <a:rPr lang="ru-RU" sz="2400" dirty="0"/>
              <a:t>Конфликт человека с самим собой</a:t>
            </a:r>
          </a:p>
          <a:p>
            <a:pPr marL="624078" indent="-514350">
              <a:buAutoNum type="arabicParenR"/>
            </a:pPr>
            <a:r>
              <a:rPr lang="ru-RU" sz="2400" dirty="0"/>
              <a:t>Недоверие к  другим, неспособность к любви</a:t>
            </a:r>
          </a:p>
          <a:p>
            <a:pPr marL="624078" indent="-514350">
              <a:buAutoNum type="arabicParenR"/>
            </a:pPr>
            <a:r>
              <a:rPr lang="ru-RU" sz="2400" dirty="0"/>
              <a:t>Ощущение собственной беспомощности</a:t>
            </a:r>
          </a:p>
          <a:p>
            <a:pPr marL="624078" indent="-514350">
              <a:buAutoNum type="arabicParenR"/>
            </a:pPr>
            <a:r>
              <a:rPr lang="ru-RU" sz="2400" dirty="0"/>
              <a:t>Боязнь тесных контактов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2.Предпосылки манипуляции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357430"/>
            <a:ext cx="8229600" cy="4325112"/>
          </a:xfrm>
        </p:spPr>
        <p:txBody>
          <a:bodyPr/>
          <a:lstStyle/>
          <a:p>
            <a:pPr>
              <a:buNone/>
            </a:pPr>
            <a:r>
              <a:rPr lang="ru-RU" sz="2800" dirty="0"/>
              <a:t>Уровни воздействия на индивида:</a:t>
            </a:r>
          </a:p>
          <a:p>
            <a:r>
              <a:rPr lang="ru-RU" sz="2800" dirty="0"/>
              <a:t>Культура</a:t>
            </a:r>
          </a:p>
          <a:p>
            <a:r>
              <a:rPr lang="ru-RU" sz="2800" dirty="0"/>
              <a:t>Общество</a:t>
            </a:r>
          </a:p>
          <a:p>
            <a:r>
              <a:rPr lang="ru-RU" sz="2800" dirty="0"/>
              <a:t>Общение</a:t>
            </a:r>
          </a:p>
          <a:p>
            <a:r>
              <a:rPr lang="ru-RU" sz="2800" dirty="0"/>
              <a:t>Личность</a:t>
            </a:r>
          </a:p>
          <a:p>
            <a:r>
              <a:rPr lang="ru-RU" sz="2800" dirty="0"/>
              <a:t>Технология (контекст деятельности)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2.1.Культурные предпосылки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sz="2800" dirty="0"/>
              <a:t>Благосклонное отношение к хитрости</a:t>
            </a:r>
          </a:p>
          <a:p>
            <a:r>
              <a:rPr lang="ru-RU" sz="2800" dirty="0"/>
              <a:t>Ложь, хитрость, ловушки постоянно присутствуют в сказках</a:t>
            </a:r>
          </a:p>
          <a:p>
            <a:r>
              <a:rPr lang="ru-RU" sz="2800" dirty="0"/>
              <a:t>Исторические деятели в числе учителей манипуляции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Манипуляция – скрытое управление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Культура предлагает </a:t>
            </a:r>
          </a:p>
          <a:p>
            <a:pPr>
              <a:buNone/>
            </a:pPr>
            <a:r>
              <a:rPr lang="ru-RU" sz="2800" dirty="0"/>
              <a:t>Скрытый лозунг: «Хитрить</a:t>
            </a:r>
          </a:p>
          <a:p>
            <a:pPr>
              <a:buNone/>
            </a:pPr>
            <a:r>
              <a:rPr lang="ru-RU" sz="2800" dirty="0"/>
              <a:t>можно», «хитрить – значит</a:t>
            </a:r>
          </a:p>
          <a:p>
            <a:pPr>
              <a:buNone/>
            </a:pPr>
            <a:r>
              <a:rPr lang="ru-RU" sz="2800" dirty="0"/>
              <a:t>выиграть»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  <p:pic>
        <p:nvPicPr>
          <p:cNvPr id="2050" name="Picture 2" descr="C:\Documents and Settings\Leonid\Мои документы\Загрузки\1247935984_getr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2538860"/>
            <a:ext cx="2928930" cy="37192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2.2. </a:t>
            </a:r>
            <a:r>
              <a:rPr lang="ru-RU" dirty="0" err="1"/>
              <a:t>Манипулятивная</a:t>
            </a:r>
            <a:r>
              <a:rPr lang="ru-RU" dirty="0"/>
              <a:t> природа социума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sz="2800" dirty="0"/>
              <a:t>Разделение общества на «Мы» и «Они»</a:t>
            </a:r>
          </a:p>
          <a:p>
            <a:r>
              <a:rPr lang="ru-RU" sz="2800" dirty="0"/>
              <a:t>Преимущества быть членом сообщества «Мы» (снятие ответственности, подкрепление самооценки, увеличение возможностей, поддержка)</a:t>
            </a:r>
          </a:p>
          <a:p>
            <a:r>
              <a:rPr lang="ru-RU" sz="2800" dirty="0"/>
              <a:t>Негативные «приобретения»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2.3. Межличностные предпосылки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sz="2800" dirty="0"/>
              <a:t>Потребность в общении и получение стабильных отношений</a:t>
            </a:r>
          </a:p>
          <a:p>
            <a:r>
              <a:rPr lang="ru-RU" sz="2800" dirty="0"/>
              <a:t>Подчинение группе («стать собственностью»)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План лекции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>
              <a:buAutoNum type="arabicPeriod"/>
            </a:pPr>
            <a:r>
              <a:rPr lang="ru-RU" sz="2800" dirty="0"/>
              <a:t>Феноменологическое описание и определение понятия «манипуляция»</a:t>
            </a:r>
          </a:p>
          <a:p>
            <a:pPr marL="624078" indent="-514350">
              <a:buAutoNum type="arabicPeriod"/>
            </a:pPr>
            <a:r>
              <a:rPr lang="ru-RU" sz="2800" dirty="0"/>
              <a:t>Предпосылки манипуляции</a:t>
            </a:r>
          </a:p>
          <a:p>
            <a:pPr marL="624078" indent="-514350">
              <a:buAutoNum type="arabicPeriod"/>
            </a:pPr>
            <a:r>
              <a:rPr lang="ru-RU" sz="2800" dirty="0"/>
              <a:t>Технологии манипулятивного воздействия</a:t>
            </a:r>
          </a:p>
          <a:p>
            <a:pPr marL="624078" indent="-514350">
              <a:buAutoNum type="arabicPeriod"/>
            </a:pPr>
            <a:r>
              <a:rPr lang="ru-RU" sz="2800" dirty="0"/>
              <a:t>Подготовительная активность манипулятора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2.4. Личностные предпосылки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sz="2800" dirty="0"/>
              <a:t>Невротические потребности</a:t>
            </a:r>
          </a:p>
          <a:p>
            <a:r>
              <a:rPr lang="ru-RU" sz="2800" dirty="0"/>
              <a:t>Инерционные процессы (характерологические </a:t>
            </a:r>
            <a:r>
              <a:rPr lang="ru-RU" sz="2800" dirty="0" err="1"/>
              <a:t>особенности,привычки</a:t>
            </a:r>
            <a:r>
              <a:rPr lang="ru-RU" sz="2800" dirty="0"/>
              <a:t> и т.п.)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2.5. Технологические предпосылки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2800" dirty="0"/>
          </a:p>
          <a:p>
            <a:r>
              <a:rPr lang="ru-RU" sz="2800" dirty="0"/>
              <a:t>Хитрить приходится, т.к. недопустима грубость</a:t>
            </a:r>
          </a:p>
          <a:p>
            <a:r>
              <a:rPr lang="ru-RU" sz="2800" dirty="0"/>
              <a:t>Имеющиеся возможности манипуляции («я тоже попробую…»)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3. Технологии манипулятивного воздействия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sz="2800" dirty="0"/>
              <a:t>Набор действий, в которых проявляет себя манипуляция и которые характеризуют активность манипулятора в ситуации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3.1. Составляющие манипулятивного воздействия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sz="2800" dirty="0"/>
              <a:t>Оперирование информацией</a:t>
            </a:r>
          </a:p>
          <a:p>
            <a:r>
              <a:rPr lang="ru-RU" sz="2800" dirty="0"/>
              <a:t>Сокрытие воздействия</a:t>
            </a:r>
          </a:p>
          <a:p>
            <a:r>
              <a:rPr lang="ru-RU" sz="2800" dirty="0"/>
              <a:t>Средства принуждения</a:t>
            </a:r>
          </a:p>
          <a:p>
            <a:r>
              <a:rPr lang="ru-RU" sz="2800" dirty="0"/>
              <a:t>Мишени воздействия</a:t>
            </a:r>
          </a:p>
          <a:p>
            <a:r>
              <a:rPr lang="ru-RU" sz="2800" dirty="0"/>
              <a:t>Роботизация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Преобразование информации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sz="2400" dirty="0"/>
              <a:t>Искажение</a:t>
            </a:r>
          </a:p>
          <a:p>
            <a:r>
              <a:rPr lang="ru-RU" sz="2400" dirty="0"/>
              <a:t>Утаивание информации</a:t>
            </a:r>
          </a:p>
          <a:p>
            <a:r>
              <a:rPr lang="ru-RU" sz="2400" dirty="0"/>
              <a:t>Обилие информации обесценивает её</a:t>
            </a:r>
          </a:p>
          <a:p>
            <a:r>
              <a:rPr lang="ru-RU" sz="2400" dirty="0"/>
              <a:t>Способ подачи</a:t>
            </a:r>
          </a:p>
          <a:p>
            <a:r>
              <a:rPr lang="ru-RU" sz="2400" dirty="0"/>
              <a:t>Момент подачи информации</a:t>
            </a:r>
          </a:p>
          <a:p>
            <a:r>
              <a:rPr lang="ru-RU" sz="2400" dirty="0"/>
              <a:t>Подпороговая подача информации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Leonid\Мои документы\Загрузки\manipulsoznaniem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052736"/>
            <a:ext cx="4958570" cy="5454427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Сокрытие воздействия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sz="2800" dirty="0"/>
              <a:t>Стремление сохранить в секрете факт воздействия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Средства принуждения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sz="2800" dirty="0"/>
              <a:t>Проявление сильной или слабой позиции</a:t>
            </a:r>
          </a:p>
          <a:p>
            <a:r>
              <a:rPr lang="ru-RU" sz="2800" dirty="0"/>
              <a:t>Степень принудительности силового давления, его неотразимости, способы скрытого или явного принуждения, предпосылки силового давления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Мишени воздействия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sz="2800" dirty="0"/>
              <a:t>Термин применим к  индивиду или группе</a:t>
            </a:r>
          </a:p>
          <a:p>
            <a:r>
              <a:rPr lang="ru-RU" sz="2800" dirty="0"/>
              <a:t>Воздействие в расчете на низменные влечения</a:t>
            </a:r>
          </a:p>
          <a:p>
            <a:r>
              <a:rPr lang="ru-RU" sz="2800" dirty="0"/>
              <a:t>Эксплуатация влечений, которые действуют безотказно: потребность в безопасности, в пище, в чувстве общности и т.п.</a:t>
            </a:r>
          </a:p>
          <a:p>
            <a:r>
              <a:rPr lang="ru-RU" sz="2800" dirty="0"/>
              <a:t>Возможно предварительное создание мнений или желаний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Роботизация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sz="2800" dirty="0"/>
              <a:t>Использование запрограммированных действий, стереотипного поведения</a:t>
            </a:r>
          </a:p>
          <a:p>
            <a:r>
              <a:rPr lang="ru-RU" sz="2800" dirty="0"/>
              <a:t>Стремление унифицировать способы мышления</a:t>
            </a:r>
          </a:p>
          <a:p>
            <a:r>
              <a:rPr lang="ru-RU" sz="2800" dirty="0"/>
              <a:t>Превращение людей в податливых объектов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Leonid\Мои документы\manipulation-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115616" y="1124744"/>
            <a:ext cx="6570141" cy="4807421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30</a:t>
            </a:fld>
            <a:endParaRPr lang="ru-RU"/>
          </a:p>
        </p:txBody>
      </p:sp>
      <p:pic>
        <p:nvPicPr>
          <p:cNvPr id="4098" name="Picture 2" descr="C:\Documents and Settings\Leonid\Мои документы\assembl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685800"/>
            <a:ext cx="6625560" cy="5521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4. Подготовительная активность манипулятора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sz="2800" dirty="0"/>
              <a:t>Использование физических условий</a:t>
            </a:r>
          </a:p>
          <a:p>
            <a:r>
              <a:rPr lang="ru-RU" sz="2800" dirty="0"/>
              <a:t>Использование культурного фона</a:t>
            </a:r>
          </a:p>
          <a:p>
            <a:r>
              <a:rPr lang="ru-RU" sz="2800" dirty="0"/>
              <a:t>Опора на социальный контекст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Documents and Settings\Leonid\Мои документы\Загрузки\1282049238_ktotut.net_foto-manipulyaciya-1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663534"/>
            <a:ext cx="5948734" cy="5799192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Подбор мишеней воздействия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b="1" dirty="0"/>
              <a:t>Классификация мишеней</a:t>
            </a:r>
          </a:p>
          <a:p>
            <a:r>
              <a:rPr lang="ru-RU" sz="2800" dirty="0"/>
              <a:t>Побудители активности</a:t>
            </a:r>
          </a:p>
          <a:p>
            <a:r>
              <a:rPr lang="ru-RU" sz="2800" dirty="0"/>
              <a:t>Регуляторы активности</a:t>
            </a:r>
          </a:p>
          <a:p>
            <a:r>
              <a:rPr lang="ru-RU" sz="2800" dirty="0"/>
              <a:t>Когнитивные структуры</a:t>
            </a:r>
          </a:p>
          <a:p>
            <a:r>
              <a:rPr lang="ru-RU" sz="2800" dirty="0"/>
              <a:t>Операциональный состав деятельности</a:t>
            </a:r>
          </a:p>
          <a:p>
            <a:r>
              <a:rPr lang="ru-RU" sz="2800" dirty="0"/>
              <a:t>Психические состояния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33</a:t>
            </a:fld>
            <a:endParaRPr lang="ru-RU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Установление контакта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b="1" dirty="0"/>
              <a:t>Проявления контакта:</a:t>
            </a:r>
          </a:p>
          <a:p>
            <a:r>
              <a:rPr lang="ru-RU" sz="2800" dirty="0"/>
              <a:t>Телесный контакт</a:t>
            </a:r>
          </a:p>
          <a:p>
            <a:r>
              <a:rPr lang="ru-RU" sz="2800" dirty="0"/>
              <a:t>Эмоциональный контакт</a:t>
            </a:r>
          </a:p>
          <a:p>
            <a:r>
              <a:rPr lang="ru-RU" sz="2800" dirty="0"/>
              <a:t>Знаковые формы контакта</a:t>
            </a:r>
          </a:p>
          <a:p>
            <a:r>
              <a:rPr lang="ru-RU" sz="2800" dirty="0"/>
              <a:t>Операциональный контакт</a:t>
            </a:r>
          </a:p>
          <a:p>
            <a:r>
              <a:rPr lang="ru-RU" sz="2800" dirty="0"/>
              <a:t>Личностный уровень контакта</a:t>
            </a:r>
          </a:p>
          <a:p>
            <a:r>
              <a:rPr lang="ru-RU" sz="2800" dirty="0"/>
              <a:t>Духовный контакт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34</a:t>
            </a:fld>
            <a:endParaRPr lang="ru-RU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Присоединение как особый вид контакта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pPr>
              <a:buNone/>
            </a:pPr>
            <a:r>
              <a:rPr lang="ru-RU" sz="2800" dirty="0"/>
              <a:t>А )Присоединение по …(указание на средства)</a:t>
            </a:r>
          </a:p>
          <a:p>
            <a:pPr>
              <a:buNone/>
            </a:pPr>
            <a:r>
              <a:rPr lang="ru-RU" sz="2800" dirty="0"/>
              <a:t>Присоединение по движениям, жестам, дыханию, эмоциональным состояниям</a:t>
            </a:r>
          </a:p>
          <a:p>
            <a:pPr>
              <a:buNone/>
            </a:pPr>
            <a:r>
              <a:rPr lang="ru-RU" sz="2800" dirty="0"/>
              <a:t>Б) Присоединение к …(указание на нечто важное)</a:t>
            </a:r>
          </a:p>
          <a:p>
            <a:pPr>
              <a:buNone/>
            </a:pPr>
            <a:r>
              <a:rPr lang="ru-RU" sz="2800" dirty="0"/>
              <a:t>«присоединиться к намерению», «разделить заботы», «присоединиться к работе»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35</a:t>
            </a:fld>
            <a:endParaRPr lang="ru-RU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Информационно-силовое обеспечение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  <a:p>
            <a:r>
              <a:rPr lang="ru-RU" sz="2800" dirty="0"/>
              <a:t>Психологическое давление</a:t>
            </a:r>
          </a:p>
          <a:p>
            <a:r>
              <a:rPr lang="ru-RU" sz="2800" dirty="0"/>
              <a:t>Информационное оформление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36</a:t>
            </a:fld>
            <a:endParaRPr lang="ru-RU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Управление переменными взаимодействия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sz="2800" dirty="0"/>
              <a:t>Характеристики психологического пространства взаимодействия: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/>
              <a:t>Территория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/>
              <a:t>Дистанция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/>
              <a:t>Пристройка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/>
              <a:t>Инициатива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/>
              <a:t>Вектор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/>
              <a:t>Темп и паузы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37</a:t>
            </a:fld>
            <a:endParaRPr lang="ru-RU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Территория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sz="2800" dirty="0"/>
              <a:t>Уровни проявления:</a:t>
            </a:r>
          </a:p>
          <a:p>
            <a:r>
              <a:rPr lang="ru-RU" sz="2800" dirty="0"/>
              <a:t>Кинестетический</a:t>
            </a:r>
          </a:p>
          <a:p>
            <a:r>
              <a:rPr lang="ru-RU" sz="2800" dirty="0"/>
              <a:t>Эмоциональный</a:t>
            </a:r>
          </a:p>
          <a:p>
            <a:r>
              <a:rPr lang="ru-RU" sz="2800" dirty="0"/>
              <a:t>Операциональный</a:t>
            </a:r>
          </a:p>
          <a:p>
            <a:r>
              <a:rPr lang="ru-RU" sz="2800" dirty="0"/>
              <a:t>Предметный</a:t>
            </a:r>
          </a:p>
          <a:p>
            <a:r>
              <a:rPr lang="ru-RU" sz="2800" dirty="0"/>
              <a:t>Личностный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38</a:t>
            </a:fld>
            <a:endParaRPr lang="ru-RU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Дистанция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  <a:p>
            <a:r>
              <a:rPr lang="ru-RU" sz="2800" dirty="0"/>
              <a:t>Это функция от межличностных преград</a:t>
            </a:r>
          </a:p>
          <a:p>
            <a:r>
              <a:rPr lang="ru-RU" sz="2800" dirty="0"/>
              <a:t>Физические барьеры</a:t>
            </a:r>
          </a:p>
          <a:p>
            <a:r>
              <a:rPr lang="ru-RU" sz="2800" dirty="0"/>
              <a:t>Препятствия смысловые</a:t>
            </a:r>
          </a:p>
          <a:p>
            <a:r>
              <a:rPr lang="ru-RU" sz="2800" dirty="0"/>
              <a:t>«Закрытость» как препятствие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39</a:t>
            </a:fld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1. Феноменологическое описание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2800" dirty="0"/>
          </a:p>
          <a:p>
            <a:r>
              <a:rPr lang="en-US" sz="2800" dirty="0" err="1"/>
              <a:t>Manipulus</a:t>
            </a:r>
            <a:r>
              <a:rPr lang="ru-RU" sz="2800" dirty="0"/>
              <a:t> – </a:t>
            </a:r>
          </a:p>
          <a:p>
            <a:pPr>
              <a:buNone/>
            </a:pPr>
            <a:r>
              <a:rPr lang="ru-RU" sz="2800" dirty="0"/>
              <a:t>а) пригоршня, горсть (</a:t>
            </a:r>
            <a:r>
              <a:rPr lang="ru-RU" sz="2800" dirty="0" err="1"/>
              <a:t>manus</a:t>
            </a:r>
            <a:r>
              <a:rPr lang="ru-RU" sz="2800" dirty="0"/>
              <a:t> — рука + </a:t>
            </a:r>
            <a:r>
              <a:rPr lang="ru-RU" sz="2800" dirty="0" err="1"/>
              <a:t>ple</a:t>
            </a:r>
            <a:r>
              <a:rPr lang="ru-RU" sz="2800" dirty="0"/>
              <a:t> — наполнять)</a:t>
            </a:r>
          </a:p>
          <a:p>
            <a:pPr>
              <a:buNone/>
            </a:pPr>
            <a:r>
              <a:rPr lang="ru-RU" sz="2800" dirty="0"/>
              <a:t>б) маленькая группа, кучка, горсточка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Пристройка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  <a:p>
            <a:r>
              <a:rPr lang="ru-RU" sz="2800" dirty="0"/>
              <a:t>Термин для обозначения вертикальной составляющей психологического пространства</a:t>
            </a:r>
          </a:p>
          <a:p>
            <a:r>
              <a:rPr lang="ru-RU" sz="2800" dirty="0"/>
              <a:t>Пристройка сверху</a:t>
            </a:r>
          </a:p>
          <a:p>
            <a:r>
              <a:rPr lang="ru-RU" sz="2800" dirty="0"/>
              <a:t>Пристройка снизу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40</a:t>
            </a:fld>
            <a:endParaRPr lang="ru-RU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Инициатива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  <a:p>
            <a:r>
              <a:rPr lang="ru-RU" sz="2800" dirty="0"/>
              <a:t>Понятие обозначает ведущую роль одного из партнеров</a:t>
            </a:r>
          </a:p>
          <a:p>
            <a:r>
              <a:rPr lang="ru-RU" sz="2800" dirty="0"/>
              <a:t>Владение инициативой и распоряжение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41</a:t>
            </a:fld>
            <a:endParaRPr lang="ru-RU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Вектор воздействия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sz="2800" dirty="0"/>
              <a:t>Явный и скрытый уровни воздействия</a:t>
            </a:r>
          </a:p>
          <a:p>
            <a:r>
              <a:rPr lang="ru-RU" sz="2800" dirty="0"/>
              <a:t>Явный уровень выполняет функцию «легенды»</a:t>
            </a:r>
          </a:p>
          <a:p>
            <a:r>
              <a:rPr lang="ru-RU" sz="2800" dirty="0"/>
              <a:t>Скрытей уровень встраивается в сюжет легенды</a:t>
            </a:r>
          </a:p>
          <a:p>
            <a:r>
              <a:rPr lang="ru-RU" sz="2800" dirty="0"/>
              <a:t>Направленность воздействия определяется задачами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42</a:t>
            </a:fld>
            <a:endParaRPr lang="ru-RU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Динамика воздействия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  <a:p>
            <a:r>
              <a:rPr lang="ru-RU" sz="2800" dirty="0"/>
              <a:t>Темп общения</a:t>
            </a:r>
          </a:p>
          <a:p>
            <a:r>
              <a:rPr lang="ru-RU" sz="2800" dirty="0"/>
              <a:t>Паузы</a:t>
            </a:r>
          </a:p>
          <a:p>
            <a:r>
              <a:rPr lang="ru-RU" sz="2800" dirty="0"/>
              <a:t>Атмосфера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43</a:t>
            </a:fld>
            <a:endParaRPr lang="ru-RU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Информационно-силовое обеспечение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b="1" dirty="0"/>
          </a:p>
          <a:p>
            <a:pPr>
              <a:buNone/>
            </a:pPr>
            <a:r>
              <a:rPr lang="ru-RU" sz="2800" b="1" dirty="0"/>
              <a:t>Психологическое давление</a:t>
            </a:r>
          </a:p>
          <a:p>
            <a:pPr>
              <a:buNone/>
            </a:pPr>
            <a:r>
              <a:rPr lang="ru-RU" sz="2800" dirty="0"/>
              <a:t>Сила – преимущество одного партнера над другим по определенному параметру</a:t>
            </a:r>
          </a:p>
          <a:p>
            <a:pPr marL="624078" indent="-514350">
              <a:buAutoNum type="arabicParenR"/>
            </a:pPr>
            <a:r>
              <a:rPr lang="ru-RU" sz="2800" dirty="0"/>
              <a:t>Собственные силы</a:t>
            </a:r>
          </a:p>
          <a:p>
            <a:pPr marL="624078" indent="-514350">
              <a:buAutoNum type="arabicParenR"/>
            </a:pPr>
            <a:r>
              <a:rPr lang="ru-RU" sz="2800" dirty="0"/>
              <a:t>Привлеченные силы</a:t>
            </a:r>
          </a:p>
          <a:p>
            <a:pPr marL="624078" indent="-514350">
              <a:buAutoNum type="arabicParenR"/>
            </a:pPr>
            <a:r>
              <a:rPr lang="ru-RU" sz="2800" dirty="0"/>
              <a:t>Процессуальные силы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44</a:t>
            </a:fld>
            <a:endParaRPr lang="ru-RU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Информационно-силовое обеспечение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b="1" dirty="0"/>
              <a:t>Информационное оформление</a:t>
            </a:r>
          </a:p>
          <a:p>
            <a:pPr>
              <a:buNone/>
            </a:pPr>
            <a:r>
              <a:rPr lang="ru-RU" sz="2400" dirty="0"/>
              <a:t>Способы информационного манкирования:</a:t>
            </a:r>
          </a:p>
          <a:p>
            <a:pPr marL="624078" indent="-514350">
              <a:buAutoNum type="arabicParenR"/>
            </a:pPr>
            <a:r>
              <a:rPr lang="ru-RU" sz="2400" dirty="0"/>
              <a:t>Универсальные высказывания</a:t>
            </a:r>
          </a:p>
          <a:p>
            <a:pPr marL="624078" indent="-514350">
              <a:buAutoNum type="arabicParenR"/>
            </a:pPr>
            <a:r>
              <a:rPr lang="ru-RU" sz="2400" dirty="0"/>
              <a:t>Генерализация</a:t>
            </a:r>
          </a:p>
          <a:p>
            <a:pPr marL="624078" indent="-514350">
              <a:buAutoNum type="arabicParenR"/>
            </a:pPr>
            <a:r>
              <a:rPr lang="ru-RU" sz="2400" dirty="0"/>
              <a:t>Неявное указание нормы</a:t>
            </a:r>
          </a:p>
          <a:p>
            <a:pPr marL="624078" indent="-514350">
              <a:buAutoNum type="arabicParenR"/>
            </a:pPr>
            <a:r>
              <a:rPr lang="ru-RU" sz="2400" dirty="0"/>
              <a:t>Неопределенный референтный индекс</a:t>
            </a:r>
          </a:p>
          <a:p>
            <a:pPr marL="624078" indent="-514350">
              <a:buAutoNum type="arabicParenR"/>
            </a:pPr>
            <a:r>
              <a:rPr lang="ru-RU" sz="2400" dirty="0"/>
              <a:t>Умножение действий</a:t>
            </a:r>
          </a:p>
          <a:p>
            <a:pPr marL="624078" indent="-514350">
              <a:buAutoNum type="arabicParenR"/>
            </a:pPr>
            <a:r>
              <a:rPr lang="ru-RU" sz="2400" dirty="0"/>
              <a:t>Коммуникативный саботаж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45</a:t>
            </a:fld>
            <a:endParaRPr lang="ru-RU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Способы речевой манипуляции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AutoNum type="arabicParenR"/>
            </a:pPr>
            <a:endParaRPr lang="ru-RU" dirty="0"/>
          </a:p>
          <a:p>
            <a:pPr marL="624078" indent="-514350">
              <a:buAutoNum type="arabicParenR"/>
            </a:pPr>
            <a:r>
              <a:rPr lang="ru-RU" sz="2800" dirty="0"/>
              <a:t>Двусмысленность</a:t>
            </a:r>
          </a:p>
          <a:p>
            <a:pPr marL="624078" indent="-514350">
              <a:buAutoNum type="arabicParenR"/>
            </a:pPr>
            <a:r>
              <a:rPr lang="ru-RU" sz="2800" dirty="0"/>
              <a:t>Замещение субъекта действия</a:t>
            </a:r>
          </a:p>
          <a:p>
            <a:pPr marL="624078" indent="-514350">
              <a:buAutoNum type="arabicParenR"/>
            </a:pPr>
            <a:r>
              <a:rPr lang="ru-RU" sz="2800" dirty="0"/>
              <a:t>Подмена нейтральных понятий эмоционально-оценочными</a:t>
            </a:r>
          </a:p>
          <a:p>
            <a:pPr marL="624078" indent="-514350">
              <a:buAutoNum type="arabicParenR"/>
            </a:pPr>
            <a:r>
              <a:rPr lang="ru-RU" sz="2800" dirty="0"/>
              <a:t>Ложная аналогия</a:t>
            </a:r>
          </a:p>
          <a:p>
            <a:pPr marL="624078" indent="-514350">
              <a:buAutoNum type="arabicParenR"/>
            </a:pPr>
            <a:r>
              <a:rPr lang="ru-RU" sz="2800" dirty="0"/>
              <a:t>Одновременная подача противоречащих сообщений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46</a:t>
            </a:fld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Определение манипуляции</a:t>
            </a:r>
            <a:br>
              <a:rPr lang="ru-RU" dirty="0"/>
            </a:br>
            <a:r>
              <a:rPr lang="ru-RU" dirty="0"/>
              <a:t>(</a:t>
            </a:r>
            <a:r>
              <a:rPr lang="ru-RU" sz="3100" dirty="0"/>
              <a:t>Оксфордский словарь английского языка)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pPr marL="0" indent="0">
              <a:buNone/>
            </a:pPr>
            <a:r>
              <a:rPr lang="ru-RU" dirty="0"/>
              <a:t> </a:t>
            </a:r>
          </a:p>
          <a:p>
            <a:r>
              <a:rPr lang="ru-RU" sz="2800" dirty="0"/>
              <a:t>Манипуляция (</a:t>
            </a:r>
            <a:r>
              <a:rPr lang="ru-RU" sz="2800" dirty="0" err="1"/>
              <a:t>manipulation</a:t>
            </a:r>
            <a:r>
              <a:rPr lang="ru-RU" sz="2800" dirty="0"/>
              <a:t>) - обращение с объектами со специальным намерением, особенной целью, ручное управление, движения, производимые руками, ручные действия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3074" name="Picture 2" descr="C:\Documents and Settings\Leonid\Мои документы\0_3be44_f6dc0fcf_XL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0330" y="869267"/>
            <a:ext cx="8273825" cy="51194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Переносное значение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sz="2800" dirty="0"/>
              <a:t>Стремление «прибрать к рукам», «приручить» другого, «поймать на крючок»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1026" name="Picture 2" descr="C:\Documents and Settings\Leonid\Мои документы\Загрузки\3541ee1286a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696" y="227044"/>
            <a:ext cx="4936632" cy="62530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Признаки понятия «манипуляция»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/>
          </a:p>
          <a:p>
            <a:r>
              <a:rPr lang="ru-RU" sz="2400" dirty="0"/>
              <a:t>Обман</a:t>
            </a:r>
          </a:p>
          <a:p>
            <a:r>
              <a:rPr lang="ru-RU" sz="2400" dirty="0"/>
              <a:t>Эксплуатация, господство</a:t>
            </a:r>
          </a:p>
          <a:p>
            <a:r>
              <a:rPr lang="ru-RU" sz="2400" dirty="0"/>
              <a:t>Управление, контроль</a:t>
            </a:r>
          </a:p>
          <a:p>
            <a:r>
              <a:rPr lang="ru-RU" sz="2400" dirty="0"/>
              <a:t>Принуждение</a:t>
            </a:r>
          </a:p>
          <a:p>
            <a:r>
              <a:rPr lang="ru-RU" sz="2400" dirty="0"/>
              <a:t>Структурирование мира</a:t>
            </a:r>
          </a:p>
          <a:p>
            <a:r>
              <a:rPr lang="ru-RU" sz="2400" dirty="0"/>
              <a:t>В интересах манипулятора</a:t>
            </a:r>
          </a:p>
          <a:p>
            <a:r>
              <a:rPr lang="ru-RU" dirty="0"/>
              <a:t>Использование другого в качестве вещей</a:t>
            </a:r>
          </a:p>
          <a:p>
            <a:pPr>
              <a:buNone/>
            </a:pPr>
            <a:r>
              <a:rPr lang="ru-RU" dirty="0"/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TM03090434[[fn=Дерево]]</Template>
  <TotalTime>509</TotalTime>
  <Words>858</Words>
  <Application>Microsoft Office PowerPoint</Application>
  <PresentationFormat>Экран (4:3)</PresentationFormat>
  <Paragraphs>276</Paragraphs>
  <Slides>46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46</vt:i4>
      </vt:variant>
    </vt:vector>
  </HeadingPairs>
  <TitlesOfParts>
    <vt:vector size="53" baseType="lpstr">
      <vt:lpstr>Calibri</vt:lpstr>
      <vt:lpstr>Cambria</vt:lpstr>
      <vt:lpstr>Rockwell</vt:lpstr>
      <vt:lpstr>Rockwell Condensed</vt:lpstr>
      <vt:lpstr>Wingdings</vt:lpstr>
      <vt:lpstr>Wingdings 3</vt:lpstr>
      <vt:lpstr>Дерево</vt:lpstr>
      <vt:lpstr>Психология манипуляции</vt:lpstr>
      <vt:lpstr>План лекции</vt:lpstr>
      <vt:lpstr>Презентация PowerPoint</vt:lpstr>
      <vt:lpstr>1. Феноменологическое описание</vt:lpstr>
      <vt:lpstr>Определение манипуляции (Оксфордский словарь английского языка) </vt:lpstr>
      <vt:lpstr>Презентация PowerPoint</vt:lpstr>
      <vt:lpstr>Переносное значение</vt:lpstr>
      <vt:lpstr>Презентация PowerPoint</vt:lpstr>
      <vt:lpstr>Признаки понятия «манипуляция»</vt:lpstr>
      <vt:lpstr>Признаки манипуляции</vt:lpstr>
      <vt:lpstr>Общие признаки</vt:lpstr>
      <vt:lpstr>Общее определение</vt:lpstr>
      <vt:lpstr>Презентация PowerPoint</vt:lpstr>
      <vt:lpstr>2.Предпосылки манипуляции</vt:lpstr>
      <vt:lpstr>2.Предпосылки манипуляции</vt:lpstr>
      <vt:lpstr>2.1.Культурные предпосылки</vt:lpstr>
      <vt:lpstr>Манипуляция – скрытое управление</vt:lpstr>
      <vt:lpstr>2.2. Манипулятивная природа социума</vt:lpstr>
      <vt:lpstr>2.3. Межличностные предпосылки</vt:lpstr>
      <vt:lpstr>2.4. Личностные предпосылки</vt:lpstr>
      <vt:lpstr>2.5. Технологические предпосылки</vt:lpstr>
      <vt:lpstr>3. Технологии манипулятивного воздействия</vt:lpstr>
      <vt:lpstr>3.1. Составляющие манипулятивного воздействия</vt:lpstr>
      <vt:lpstr>Преобразование информации </vt:lpstr>
      <vt:lpstr>Презентация PowerPoint</vt:lpstr>
      <vt:lpstr>Сокрытие воздействия</vt:lpstr>
      <vt:lpstr>Средства принуждения</vt:lpstr>
      <vt:lpstr>Мишени воздействия</vt:lpstr>
      <vt:lpstr>Роботизация</vt:lpstr>
      <vt:lpstr>Презентация PowerPoint</vt:lpstr>
      <vt:lpstr>4. Подготовительная активность манипулятора</vt:lpstr>
      <vt:lpstr>Презентация PowerPoint</vt:lpstr>
      <vt:lpstr>Подбор мишеней воздействия</vt:lpstr>
      <vt:lpstr>Установление контакта</vt:lpstr>
      <vt:lpstr>Присоединение как особый вид контакта</vt:lpstr>
      <vt:lpstr>Информационно-силовое обеспечение</vt:lpstr>
      <vt:lpstr>Управление переменными взаимодействия</vt:lpstr>
      <vt:lpstr>Территория</vt:lpstr>
      <vt:lpstr>Дистанция </vt:lpstr>
      <vt:lpstr>Пристройка </vt:lpstr>
      <vt:lpstr>Инициатива </vt:lpstr>
      <vt:lpstr>Вектор воздействия</vt:lpstr>
      <vt:lpstr>Динамика воздействия</vt:lpstr>
      <vt:lpstr>Информационно-силовое обеспечение</vt:lpstr>
      <vt:lpstr>Информационно-силовое обеспечение</vt:lpstr>
      <vt:lpstr>Способы речевой манипуляции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Психология манипуляции</dc:title>
  <cp:lastModifiedBy>Леонид</cp:lastModifiedBy>
  <cp:revision>59</cp:revision>
  <dcterms:modified xsi:type="dcterms:W3CDTF">2020-08-26T13:00:38Z</dcterms:modified>
</cp:coreProperties>
</file>